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19"/>
  </p:notesMasterIdLst>
  <p:sldIdLst>
    <p:sldId id="398" r:id="rId5"/>
    <p:sldId id="505" r:id="rId6"/>
    <p:sldId id="449" r:id="rId7"/>
    <p:sldId id="502" r:id="rId8"/>
    <p:sldId id="513" r:id="rId9"/>
    <p:sldId id="497" r:id="rId10"/>
    <p:sldId id="511" r:id="rId11"/>
    <p:sldId id="479" r:id="rId12"/>
    <p:sldId id="506" r:id="rId13"/>
    <p:sldId id="508" r:id="rId14"/>
    <p:sldId id="509" r:id="rId15"/>
    <p:sldId id="510" r:id="rId16"/>
    <p:sldId id="512" r:id="rId17"/>
    <p:sldId id="422" r:id="rId18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3FA"/>
    <a:srgbClr val="3D8AFF"/>
    <a:srgbClr val="C1BCF3"/>
    <a:srgbClr val="1E0756"/>
    <a:srgbClr val="0657B2"/>
    <a:srgbClr val="EEEAFA"/>
    <a:srgbClr val="1F1E32"/>
    <a:srgbClr val="F4B1C9"/>
    <a:srgbClr val="EF99DD"/>
    <a:srgbClr val="D6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4456BE-EBAC-4F07-B011-F0FA78ED5B6B}" v="8" dt="2025-09-29T20:34:54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956" autoAdjust="0"/>
  </p:normalViewPr>
  <p:slideViewPr>
    <p:cSldViewPr snapToGrid="0">
      <p:cViewPr varScale="1">
        <p:scale>
          <a:sx n="32" d="100"/>
          <a:sy n="32" d="100"/>
        </p:scale>
        <p:origin x="1378" y="62"/>
      </p:cViewPr>
      <p:guideLst/>
    </p:cSldViewPr>
  </p:slideViewPr>
  <p:notesTextViewPr>
    <p:cViewPr>
      <p:scale>
        <a:sx n="99" d="100"/>
        <a:sy n="99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75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B18BB-0CC5-5A09-81B4-46207873B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48594-BBD3-017F-93C3-E0081288F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E76A2-8C44-A4BB-CF11-3BA496048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99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FB0F7-80DC-A921-1C7B-48639CADF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700F2-9CAD-F5A9-46BE-DAF8DC30C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8FE5C1-0610-71A0-B0AC-374A0E33A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52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6C90-7752-3BF3-E79E-F5C40075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07BA1-6245-BAAA-B932-CD5FF5FAF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CC233C-C050-D192-63C6-BD30C3E00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40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9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9B31-F7B8-C177-BE1D-A90400663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2489E-B0A9-04BD-7854-044A5E6AA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33DF4-C51D-0CC7-4D3A-CFF5B7AA9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2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27485-3EDA-1DFC-BE1B-4791461E5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4E948-B4FC-B2AC-747C-3CBA07EFC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98202-A6C3-8D85-7D1B-FAC35118C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619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0CBDF-51ED-FE2B-7595-242736435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4DFD66-2052-9B9F-3153-C183A3F14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D7C34-A953-D4D8-F731-6E8416043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36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CA08C-5046-10C2-549C-2575407C0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AC042-D30D-D399-F842-3ACB95C7D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A4E87-3C0B-DEB0-12D0-BAE056D8A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635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05E66-5E8A-4107-8007-CB24165D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50773-B526-73EC-DBD0-60FAD6FB1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F86FF-1864-77ED-EF24-CBDE31CE1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4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89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803FB-112C-F77F-BFE5-D795271F8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D6BD6-BC32-65B4-9BE3-E597C0916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314B7-6A18-F15C-B215-4603C74C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33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3AE2-81D2-BC89-E1D4-20D0628D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B5920C-6E5C-CB32-CCBC-04D77C1E1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A5961-4EF1-B8C0-A5D9-09BFA129D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5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F2D443-CCBA-F493-BB9C-597902592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057" y="1041400"/>
            <a:ext cx="20304089" cy="1828800"/>
          </a:xfrm>
        </p:spPr>
        <p:txBody>
          <a:bodyPr/>
          <a:lstStyle/>
          <a:p>
            <a:r>
              <a:rPr lang="en-US" sz="10000" dirty="0"/>
              <a:t>Transforming CI Failures into Focused Debugging with Visual Studio Playlists and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7981F-227E-29FE-3B14-7FCCEA312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6498" y="10845800"/>
            <a:ext cx="19967205" cy="1828800"/>
          </a:xfrm>
        </p:spPr>
        <p:txBody>
          <a:bodyPr/>
          <a:lstStyle/>
          <a:p>
            <a:r>
              <a:rPr lang="en-US" sz="8000" dirty="0"/>
              <a:t>Benjamin Michaelis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75EFE45-7A41-C7CD-2BAF-F5A932F4458B}"/>
              </a:ext>
            </a:extLst>
          </p:cNvPr>
          <p:cNvSpPr txBox="1">
            <a:spLocks/>
          </p:cNvSpPr>
          <p:nvPr/>
        </p:nvSpPr>
        <p:spPr>
          <a:xfrm>
            <a:off x="1088057" y="10571422"/>
            <a:ext cx="5155321" cy="5338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kern="0" spc="-120" dirty="0" smtClean="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essentialcsharp.com</a:t>
            </a:r>
          </a:p>
        </p:txBody>
      </p:sp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58080336-F4FB-9737-0121-EB469F2AE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98" y="9264504"/>
            <a:ext cx="1581295" cy="15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22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9CD4-1806-0229-A3C4-9D1B1D35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60B936-A743-8072-595B-2724CE325B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45635" y="5845816"/>
            <a:ext cx="21495904" cy="2024368"/>
          </a:xfrm>
        </p:spPr>
        <p:txBody>
          <a:bodyPr/>
          <a:lstStyle/>
          <a:p>
            <a:r>
              <a:rPr lang="en-US" dirty="0"/>
              <a:t>Build Small, Verify Fast</a:t>
            </a:r>
          </a:p>
        </p:txBody>
      </p:sp>
    </p:spTree>
    <p:extLst>
      <p:ext uri="{BB962C8B-B14F-4D97-AF65-F5344CB8AC3E}">
        <p14:creationId xmlns:p14="http://schemas.microsoft.com/office/powerpoint/2010/main" val="217402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A6544-F6CD-A8C2-9C31-23D7D5CB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2FFE0-3686-0BCE-41C6-0879BE577D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92696" y="5845816"/>
            <a:ext cx="21201781" cy="2024368"/>
          </a:xfrm>
        </p:spPr>
        <p:txBody>
          <a:bodyPr/>
          <a:lstStyle/>
          <a:p>
            <a:r>
              <a:rPr lang="en-US" dirty="0"/>
              <a:t>Keep It Simple</a:t>
            </a:r>
          </a:p>
        </p:txBody>
      </p:sp>
    </p:spTree>
    <p:extLst>
      <p:ext uri="{BB962C8B-B14F-4D97-AF65-F5344CB8AC3E}">
        <p14:creationId xmlns:p14="http://schemas.microsoft.com/office/powerpoint/2010/main" val="198850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01805-EC92-1C02-863F-9485ACBE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40AE7B-88E9-5432-7987-83DD459CBD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562" y="5361308"/>
            <a:ext cx="23823613" cy="2993384"/>
          </a:xfrm>
        </p:spPr>
        <p:txBody>
          <a:bodyPr/>
          <a:lstStyle/>
          <a:p>
            <a:r>
              <a:rPr lang="en-US" dirty="0"/>
              <a:t>Working Code First, </a:t>
            </a:r>
          </a:p>
          <a:p>
            <a:r>
              <a:rPr lang="en-US" dirty="0"/>
              <a:t>Perfect Code Second</a:t>
            </a:r>
          </a:p>
        </p:txBody>
      </p:sp>
    </p:spTree>
    <p:extLst>
      <p:ext uri="{BB962C8B-B14F-4D97-AF65-F5344CB8AC3E}">
        <p14:creationId xmlns:p14="http://schemas.microsoft.com/office/powerpoint/2010/main" val="403533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777AF-1193-0F31-C34A-8044B0DB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9483E-B6F1-2D51-F8F6-43C7CE00E7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562" y="5361308"/>
            <a:ext cx="23823613" cy="2993384"/>
          </a:xfrm>
        </p:spPr>
        <p:txBody>
          <a:bodyPr/>
          <a:lstStyle/>
          <a:p>
            <a:r>
              <a:rPr lang="en-US" dirty="0"/>
              <a:t>What This Represents?</a:t>
            </a:r>
          </a:p>
        </p:txBody>
      </p:sp>
    </p:spTree>
    <p:extLst>
      <p:ext uri="{BB962C8B-B14F-4D97-AF65-F5344CB8AC3E}">
        <p14:creationId xmlns:p14="http://schemas.microsoft.com/office/powerpoint/2010/main" val="72076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FD2DE6-416C-A203-9533-D39784429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982" y="631635"/>
            <a:ext cx="7010400" cy="1289311"/>
          </a:xfrm>
        </p:spPr>
        <p:txBody>
          <a:bodyPr/>
          <a:lstStyle/>
          <a:p>
            <a:r>
              <a:rPr lang="en-US" b="1" spc="-400" dirty="0">
                <a:solidFill>
                  <a:schemeClr val="bg1"/>
                </a:solidFill>
              </a:rPr>
              <a:t>Thank you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6ABB3BC-F20A-DED9-B58F-A51AC70B3ABC}"/>
              </a:ext>
            </a:extLst>
          </p:cNvPr>
          <p:cNvSpPr txBox="1">
            <a:spLocks/>
          </p:cNvSpPr>
          <p:nvPr/>
        </p:nvSpPr>
        <p:spPr>
          <a:xfrm>
            <a:off x="990982" y="3062282"/>
            <a:ext cx="11396341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kern="0" spc="-120" dirty="0" smtClean="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>
                <a:latin typeface="Poppins" panose="00000500000000000000" pitchFamily="2" charset="0"/>
                <a:cs typeface="Poppins" panose="00000500000000000000" pitchFamily="2" charset="0"/>
              </a:rPr>
              <a:t>Benjamin Michaelis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81DB1CC-5247-5A8A-EF3D-B6906C080EB2}"/>
              </a:ext>
            </a:extLst>
          </p:cNvPr>
          <p:cNvSpPr txBox="1">
            <a:spLocks/>
          </p:cNvSpPr>
          <p:nvPr/>
        </p:nvSpPr>
        <p:spPr>
          <a:xfrm>
            <a:off x="3808683" y="11657729"/>
            <a:ext cx="8578640" cy="9397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kern="0" spc="-120" dirty="0" smtClean="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essentialcsharp.com</a:t>
            </a: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13BFF695-B541-78E4-B345-4789558D5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82" y="10771739"/>
            <a:ext cx="2610177" cy="2610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E296E-A31C-2B71-5E2A-7B60539F8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756639" y="11468039"/>
            <a:ext cx="5771624" cy="1217575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6F8B65A-342B-5F50-0169-ABEA15FA4142}"/>
              </a:ext>
            </a:extLst>
          </p:cNvPr>
          <p:cNvSpPr txBox="1">
            <a:spLocks/>
          </p:cNvSpPr>
          <p:nvPr/>
        </p:nvSpPr>
        <p:spPr>
          <a:xfrm>
            <a:off x="990982" y="8304218"/>
            <a:ext cx="10943637" cy="9397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spcBef>
                <a:spcPct val="20000"/>
              </a:spcBef>
              <a:buFont typeface="Arial" pitchFamily="34" charset="0"/>
              <a:buNone/>
              <a:defRPr lang="en-US" sz="6000" kern="0" spc="-120" dirty="0" smtClean="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oppins" pitchFamily="2" charset="77"/>
                <a:cs typeface="Poppins" pitchFamily="2" charset="77"/>
              </a:rPr>
              <a:t>benjamin.michaelis.net/links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8DF3299-1C03-02DE-F59F-02B54D0A1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992" t="5025" r="5142" b="6865"/>
          <a:stretch>
            <a:fillRect/>
          </a:stretch>
        </p:blipFill>
        <p:spPr>
          <a:xfrm>
            <a:off x="4846510" y="4442061"/>
            <a:ext cx="3490343" cy="342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4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F9430-F279-945E-719A-013C8958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87E62-FFC0-0BBF-F3FC-C57B8A832C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4400" dirty="0"/>
              <a:t>The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EFB4F-C29A-D14B-4BFD-EB0AF9D238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4400" dirty="0"/>
              <a:t>THE BUILD STORY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75B68B-66F5-9639-68AA-0EB3CB72F5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4400" dirty="0"/>
              <a:t>The Bigger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B38CD-CBAE-C4E2-A095-23E552EF76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A2F770-F94C-2C87-2FF7-85D899E207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919FA7-C2C2-35B9-248D-1F05362661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F1956C-E59D-1990-ACAA-44EF9BA25E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70062" y="6617009"/>
            <a:ext cx="6731275" cy="1155392"/>
          </a:xfrm>
        </p:spPr>
        <p:txBody>
          <a:bodyPr/>
          <a:lstStyle/>
          <a:p>
            <a:r>
              <a:rPr lang="en-US" sz="2800" dirty="0"/>
              <a:t>How it works: CI failure → VS debugging</a:t>
            </a:r>
            <a:endParaRPr lang="en-US" sz="2800" dirty="0">
              <a:latin typeface="Aptos" panose="020B0004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198D8E-9CD9-F89B-247D-613B098DBC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3180" y="6617009"/>
            <a:ext cx="6731275" cy="826528"/>
          </a:xfrm>
        </p:spPr>
        <p:txBody>
          <a:bodyPr/>
          <a:lstStyle/>
          <a:p>
            <a:r>
              <a:rPr lang="en-US" sz="2800" dirty="0"/>
              <a:t>From zero knowledge to working tool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9BEA5-D6B6-24EF-C6A7-6E38F071664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94732" y="6617009"/>
            <a:ext cx="7535827" cy="1155392"/>
          </a:xfrm>
        </p:spPr>
        <p:txBody>
          <a:bodyPr/>
          <a:lstStyle/>
          <a:p>
            <a:r>
              <a:rPr lang="en-US" sz="2800" dirty="0"/>
              <a:t>What this means for solving your daily frictions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8CFB54-EA6A-283B-D5B9-E04B40FD38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0062" y="761477"/>
            <a:ext cx="7010400" cy="635000"/>
          </a:xfrm>
        </p:spPr>
        <p:txBody>
          <a:bodyPr/>
          <a:lstStyle/>
          <a:p>
            <a:r>
              <a:rPr lang="en-US" dirty="0"/>
              <a:t>Where are we headed?</a:t>
            </a:r>
          </a:p>
        </p:txBody>
      </p:sp>
    </p:spTree>
    <p:extLst>
      <p:ext uri="{BB962C8B-B14F-4D97-AF65-F5344CB8AC3E}">
        <p14:creationId xmlns:p14="http://schemas.microsoft.com/office/powerpoint/2010/main" val="250189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30E0E8-0031-FE8E-76B8-56BBC780BC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7441" y="4306094"/>
            <a:ext cx="14881360" cy="5103812"/>
          </a:xfrm>
        </p:spPr>
        <p:txBody>
          <a:bodyPr/>
          <a:lstStyle/>
          <a:p>
            <a:r>
              <a:rPr lang="en-US" b="1" dirty="0"/>
              <a:t>What Are Visual Studio Playlists?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4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A1C09-0683-93EB-565B-09E1F001B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B927A560-4FD6-3465-B8A8-E275AE5802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media" sz="quarter" idx="40"/>
          </p:nvPr>
        </p:nvSpPr>
        <p:spPr>
          <a:solidFill>
            <a:schemeClr val="bg1">
              <a:alpha val="1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9E4155F-D2C4-EEAD-3BDA-7543CAB323B4}"/>
              </a:ext>
            </a:extLst>
          </p:cNvPr>
          <p:cNvSpPr txBox="1">
            <a:spLocks/>
          </p:cNvSpPr>
          <p:nvPr/>
        </p:nvSpPr>
        <p:spPr>
          <a:xfrm>
            <a:off x="7812093" y="944377"/>
            <a:ext cx="8762986" cy="5420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/>
              <a:t>Visual Studio Playlist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D0921-93BE-DFA0-0D81-8E0F01EF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71" y="2278741"/>
            <a:ext cx="12585030" cy="103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1DFDD-9382-6128-2885-BA492BDCA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438EDD14-0C41-FD91-EB56-25A85BBF1C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media" sz="quarter" idx="40"/>
          </p:nvPr>
        </p:nvSpPr>
        <p:spPr>
          <a:solidFill>
            <a:schemeClr val="bg1">
              <a:alpha val="1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F2E72AF1-C853-1B37-3B1E-3B04E6D21847}"/>
              </a:ext>
            </a:extLst>
          </p:cNvPr>
          <p:cNvSpPr/>
          <p:nvPr/>
        </p:nvSpPr>
        <p:spPr>
          <a:xfrm>
            <a:off x="3303156" y="3707392"/>
            <a:ext cx="6417189" cy="806061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6B286-233A-8E3A-673A-18371D99D09A}"/>
              </a:ext>
            </a:extLst>
          </p:cNvPr>
          <p:cNvGrpSpPr/>
          <p:nvPr/>
        </p:nvGrpSpPr>
        <p:grpSpPr>
          <a:xfrm>
            <a:off x="3722014" y="5680044"/>
            <a:ext cx="5112295" cy="914400"/>
            <a:chOff x="3966239" y="4908885"/>
            <a:chExt cx="5112295" cy="914400"/>
          </a:xfrm>
        </p:grpSpPr>
        <p:pic>
          <p:nvPicPr>
            <p:cNvPr id="9" name="Graphic 8" descr="Checkbox Checked with solid fill">
              <a:extLst>
                <a:ext uri="{FF2B5EF4-FFF2-40B4-BE49-F238E27FC236}">
                  <a16:creationId xmlns:a16="http://schemas.microsoft.com/office/drawing/2014/main" id="{8634CCAC-58E2-0134-D2D4-8A929E92B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9A4550-2722-2DD2-64FE-B75E3A71053B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Feature1_Test1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9C8793-25B8-1700-6380-12A0E35BEF83}"/>
              </a:ext>
            </a:extLst>
          </p:cNvPr>
          <p:cNvGrpSpPr/>
          <p:nvPr/>
        </p:nvGrpSpPr>
        <p:grpSpPr>
          <a:xfrm>
            <a:off x="3722014" y="6476656"/>
            <a:ext cx="5112295" cy="914400"/>
            <a:chOff x="3966239" y="4908885"/>
            <a:chExt cx="5112295" cy="914400"/>
          </a:xfrm>
        </p:grpSpPr>
        <p:pic>
          <p:nvPicPr>
            <p:cNvPr id="21" name="Graphic 20" descr="Checkbox Checked with solid fill">
              <a:extLst>
                <a:ext uri="{FF2B5EF4-FFF2-40B4-BE49-F238E27FC236}">
                  <a16:creationId xmlns:a16="http://schemas.microsoft.com/office/drawing/2014/main" id="{B88E61BE-0499-5E8C-1CCA-4D06108C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76DF4D-D33C-10FF-AB00-0D3649B943EF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Feature2_Test1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8C9B11-952A-9918-FF22-36915F87721F}"/>
              </a:ext>
            </a:extLst>
          </p:cNvPr>
          <p:cNvGrpSpPr/>
          <p:nvPr/>
        </p:nvGrpSpPr>
        <p:grpSpPr>
          <a:xfrm>
            <a:off x="3722014" y="7273269"/>
            <a:ext cx="5112295" cy="914400"/>
            <a:chOff x="3966239" y="4908885"/>
            <a:chExt cx="5112295" cy="914400"/>
          </a:xfrm>
        </p:grpSpPr>
        <p:pic>
          <p:nvPicPr>
            <p:cNvPr id="24" name="Graphic 23" descr="Checkbox Checked with solid fill">
              <a:extLst>
                <a:ext uri="{FF2B5EF4-FFF2-40B4-BE49-F238E27FC236}">
                  <a16:creationId xmlns:a16="http://schemas.microsoft.com/office/drawing/2014/main" id="{0DD50E8D-27D6-26EB-4FB9-3F8E55943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DBFF28-C237-56A2-ACEF-5489C28EA455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Feature3_Test1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5BF2DA-146D-087C-CE4A-F8D5B8C4368C}"/>
              </a:ext>
            </a:extLst>
          </p:cNvPr>
          <p:cNvGrpSpPr/>
          <p:nvPr/>
        </p:nvGrpSpPr>
        <p:grpSpPr>
          <a:xfrm>
            <a:off x="3722014" y="8690605"/>
            <a:ext cx="5112295" cy="914400"/>
            <a:chOff x="3966239" y="4908885"/>
            <a:chExt cx="5112295" cy="914400"/>
          </a:xfrm>
        </p:grpSpPr>
        <p:pic>
          <p:nvPicPr>
            <p:cNvPr id="27" name="Graphic 26" descr="Checkbox Checked with solid fill">
              <a:extLst>
                <a:ext uri="{FF2B5EF4-FFF2-40B4-BE49-F238E27FC236}">
                  <a16:creationId xmlns:a16="http://schemas.microsoft.com/office/drawing/2014/main" id="{0A5AD58B-ACD2-DFD0-F503-23829707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F9AB5F-A134-DC3D-5CF3-F6EEA1F8EF1A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Feature1_Test2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8F9EA28-CBB0-0D9B-A1D8-6E023FBCD723}"/>
              </a:ext>
            </a:extLst>
          </p:cNvPr>
          <p:cNvSpPr txBox="1"/>
          <p:nvPr/>
        </p:nvSpPr>
        <p:spPr>
          <a:xfrm>
            <a:off x="3496831" y="5114889"/>
            <a:ext cx="419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" panose="020B0004020202020204" pitchFamily="34" charset="0"/>
              </a:rPr>
              <a:t>Project1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E39E793-5CBC-B0D4-DF32-A039DEA4A8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73823" y="3882448"/>
            <a:ext cx="1094332" cy="10943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0E2CD7-60F9-27C5-90B5-9ED3C6AAFCA4}"/>
              </a:ext>
            </a:extLst>
          </p:cNvPr>
          <p:cNvSpPr txBox="1"/>
          <p:nvPr/>
        </p:nvSpPr>
        <p:spPr>
          <a:xfrm>
            <a:off x="3496831" y="8155206"/>
            <a:ext cx="419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" panose="020B0004020202020204" pitchFamily="34" charset="0"/>
              </a:rPr>
              <a:t>Project2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45AB7E-32EE-36EA-8E65-6034687006E9}"/>
              </a:ext>
            </a:extLst>
          </p:cNvPr>
          <p:cNvGrpSpPr/>
          <p:nvPr/>
        </p:nvGrpSpPr>
        <p:grpSpPr>
          <a:xfrm>
            <a:off x="3722014" y="9419476"/>
            <a:ext cx="5112295" cy="914400"/>
            <a:chOff x="3966239" y="4908885"/>
            <a:chExt cx="5112295" cy="914400"/>
          </a:xfrm>
        </p:grpSpPr>
        <p:pic>
          <p:nvPicPr>
            <p:cNvPr id="38" name="Graphic 37" descr="Checkbox Checked with solid fill">
              <a:extLst>
                <a:ext uri="{FF2B5EF4-FFF2-40B4-BE49-F238E27FC236}">
                  <a16:creationId xmlns:a16="http://schemas.microsoft.com/office/drawing/2014/main" id="{91DC72A3-FA66-DB3F-9A94-2377B22BD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0E7935-E4C8-1350-7F83-4570C80A548B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Feature4_Test1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5AAD068-FA7E-79B4-6362-0F9F8EA7725B}"/>
              </a:ext>
            </a:extLst>
          </p:cNvPr>
          <p:cNvSpPr txBox="1"/>
          <p:nvPr/>
        </p:nvSpPr>
        <p:spPr>
          <a:xfrm>
            <a:off x="2541891" y="2978521"/>
            <a:ext cx="793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Typical Test Explorer Organization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34D3764D-C266-2C60-0AB6-6CC1C846A3F1}"/>
              </a:ext>
            </a:extLst>
          </p:cNvPr>
          <p:cNvSpPr txBox="1">
            <a:spLocks/>
          </p:cNvSpPr>
          <p:nvPr/>
        </p:nvSpPr>
        <p:spPr>
          <a:xfrm>
            <a:off x="7812093" y="944377"/>
            <a:ext cx="8762986" cy="5420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/>
              <a:t>Visual Studio Playlist Files</a:t>
            </a:r>
          </a:p>
        </p:txBody>
      </p:sp>
    </p:spTree>
    <p:extLst>
      <p:ext uri="{BB962C8B-B14F-4D97-AF65-F5344CB8AC3E}">
        <p14:creationId xmlns:p14="http://schemas.microsoft.com/office/powerpoint/2010/main" val="320476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9941A-579C-A5AA-4D33-11B5B00D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91708235-8108-9094-83B9-73F4A7C416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media" sz="quarter" idx="40"/>
          </p:nvPr>
        </p:nvSpPr>
        <p:spPr>
          <a:solidFill>
            <a:schemeClr val="bg1">
              <a:alpha val="1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740EF13A-6956-8D79-49FC-0AFED56D1026}"/>
              </a:ext>
            </a:extLst>
          </p:cNvPr>
          <p:cNvSpPr/>
          <p:nvPr/>
        </p:nvSpPr>
        <p:spPr>
          <a:xfrm>
            <a:off x="3303156" y="3707392"/>
            <a:ext cx="6417189" cy="8060611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A53F5E-30D4-B2E8-8761-D0CE91147AC9}"/>
              </a:ext>
            </a:extLst>
          </p:cNvPr>
          <p:cNvGrpSpPr/>
          <p:nvPr/>
        </p:nvGrpSpPr>
        <p:grpSpPr>
          <a:xfrm>
            <a:off x="3722014" y="5680044"/>
            <a:ext cx="5112295" cy="914400"/>
            <a:chOff x="3966239" y="4908885"/>
            <a:chExt cx="5112295" cy="914400"/>
          </a:xfrm>
        </p:grpSpPr>
        <p:pic>
          <p:nvPicPr>
            <p:cNvPr id="9" name="Graphic 8" descr="Checkbox Checked with solid fill">
              <a:extLst>
                <a:ext uri="{FF2B5EF4-FFF2-40B4-BE49-F238E27FC236}">
                  <a16:creationId xmlns:a16="http://schemas.microsoft.com/office/drawing/2014/main" id="{05D5A605-AAF9-6DA1-D935-A986214F0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99C975-4DF8-712F-FD10-B4554D3D803F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Feature1_Test1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A7407E-60AE-583F-D6BE-61E56C6C03C6}"/>
              </a:ext>
            </a:extLst>
          </p:cNvPr>
          <p:cNvGrpSpPr/>
          <p:nvPr/>
        </p:nvGrpSpPr>
        <p:grpSpPr>
          <a:xfrm>
            <a:off x="3722014" y="6476656"/>
            <a:ext cx="5112295" cy="914400"/>
            <a:chOff x="3966239" y="4908885"/>
            <a:chExt cx="5112295" cy="914400"/>
          </a:xfrm>
        </p:grpSpPr>
        <p:pic>
          <p:nvPicPr>
            <p:cNvPr id="21" name="Graphic 20" descr="Checkbox Checked with solid fill">
              <a:extLst>
                <a:ext uri="{FF2B5EF4-FFF2-40B4-BE49-F238E27FC236}">
                  <a16:creationId xmlns:a16="http://schemas.microsoft.com/office/drawing/2014/main" id="{EB393EEA-A2DB-8CB9-72BF-FE25703DD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D99293-2505-7366-8803-73344370BD1C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Feature2_Test1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527EAE-CCF2-0D91-3995-D5D22BCB356E}"/>
              </a:ext>
            </a:extLst>
          </p:cNvPr>
          <p:cNvGrpSpPr/>
          <p:nvPr/>
        </p:nvGrpSpPr>
        <p:grpSpPr>
          <a:xfrm>
            <a:off x="3722014" y="7273269"/>
            <a:ext cx="5112295" cy="914400"/>
            <a:chOff x="3966239" y="4908885"/>
            <a:chExt cx="5112295" cy="914400"/>
          </a:xfrm>
        </p:grpSpPr>
        <p:pic>
          <p:nvPicPr>
            <p:cNvPr id="24" name="Graphic 23" descr="Checkbox Checked with solid fill">
              <a:extLst>
                <a:ext uri="{FF2B5EF4-FFF2-40B4-BE49-F238E27FC236}">
                  <a16:creationId xmlns:a16="http://schemas.microsoft.com/office/drawing/2014/main" id="{CB53FB40-7157-DB9C-334E-C52E111E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289950-8D8D-B34F-827B-94697CC93D0F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Feature3_Test1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A570C6-A9D6-CC09-ACA6-F98AB046D7F9}"/>
              </a:ext>
            </a:extLst>
          </p:cNvPr>
          <p:cNvGrpSpPr/>
          <p:nvPr/>
        </p:nvGrpSpPr>
        <p:grpSpPr>
          <a:xfrm>
            <a:off x="3722014" y="8690605"/>
            <a:ext cx="5112295" cy="914400"/>
            <a:chOff x="3966239" y="4908885"/>
            <a:chExt cx="5112295" cy="914400"/>
          </a:xfrm>
        </p:grpSpPr>
        <p:pic>
          <p:nvPicPr>
            <p:cNvPr id="27" name="Graphic 26" descr="Checkbox Checked with solid fill">
              <a:extLst>
                <a:ext uri="{FF2B5EF4-FFF2-40B4-BE49-F238E27FC236}">
                  <a16:creationId xmlns:a16="http://schemas.microsoft.com/office/drawing/2014/main" id="{47619D34-9509-159E-5881-88E67FD1C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A72F96-E5FE-0155-0CAE-7BDCC881993C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Feature1_Test2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777C06-7E27-16B6-6A8F-9BA2238FB1E2}"/>
              </a:ext>
            </a:extLst>
          </p:cNvPr>
          <p:cNvSpPr txBox="1"/>
          <p:nvPr/>
        </p:nvSpPr>
        <p:spPr>
          <a:xfrm>
            <a:off x="3496831" y="5114889"/>
            <a:ext cx="419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" panose="020B0004020202020204" pitchFamily="34" charset="0"/>
              </a:rPr>
              <a:t>Project1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9B18944-62AE-421C-2966-4FD5306513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73823" y="3882448"/>
            <a:ext cx="1094332" cy="10943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260CA74-2B1D-7764-B6A2-9290474A06FF}"/>
              </a:ext>
            </a:extLst>
          </p:cNvPr>
          <p:cNvSpPr txBox="1"/>
          <p:nvPr/>
        </p:nvSpPr>
        <p:spPr>
          <a:xfrm>
            <a:off x="3496831" y="8155206"/>
            <a:ext cx="419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" panose="020B0004020202020204" pitchFamily="34" charset="0"/>
              </a:rPr>
              <a:t>Project2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43D0AA-9BAA-3C6B-CDF2-89416333D323}"/>
              </a:ext>
            </a:extLst>
          </p:cNvPr>
          <p:cNvGrpSpPr/>
          <p:nvPr/>
        </p:nvGrpSpPr>
        <p:grpSpPr>
          <a:xfrm>
            <a:off x="3722014" y="9419476"/>
            <a:ext cx="5112295" cy="914400"/>
            <a:chOff x="3966239" y="4908885"/>
            <a:chExt cx="5112295" cy="914400"/>
          </a:xfrm>
        </p:grpSpPr>
        <p:pic>
          <p:nvPicPr>
            <p:cNvPr id="38" name="Graphic 37" descr="Checkbox Checked with solid fill">
              <a:extLst>
                <a:ext uri="{FF2B5EF4-FFF2-40B4-BE49-F238E27FC236}">
                  <a16:creationId xmlns:a16="http://schemas.microsoft.com/office/drawing/2014/main" id="{A0D1A856-96DC-C45D-B08C-0290E394E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51C4C8-729F-6289-972F-484A9632BB0A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Feature4_Test1</a:t>
              </a:r>
            </a:p>
          </p:txBody>
        </p:sp>
      </p:grp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0C888B75-20C2-ECBA-416E-037FA7CEE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4473155" y="3707392"/>
            <a:ext cx="6610864" cy="8060611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59C090-A282-6001-5D66-4D8B8CAB4CED}"/>
              </a:ext>
            </a:extLst>
          </p:cNvPr>
          <p:cNvGrpSpPr/>
          <p:nvPr/>
        </p:nvGrpSpPr>
        <p:grpSpPr>
          <a:xfrm>
            <a:off x="14892012" y="5772755"/>
            <a:ext cx="5112295" cy="914400"/>
            <a:chOff x="3966239" y="4908885"/>
            <a:chExt cx="5112295" cy="914400"/>
          </a:xfrm>
        </p:grpSpPr>
        <p:pic>
          <p:nvPicPr>
            <p:cNvPr id="8" name="Graphic 7" descr="Checkbox Checked with solid fill">
              <a:extLst>
                <a:ext uri="{FF2B5EF4-FFF2-40B4-BE49-F238E27FC236}">
                  <a16:creationId xmlns:a16="http://schemas.microsoft.com/office/drawing/2014/main" id="{62077685-A2C1-F035-1E24-3AB5663FC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2DD42B-5CD1-482D-4DC7-9827731713F3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Feature1_Test1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EABF3B-6B82-9A0F-4C79-459180CF6605}"/>
              </a:ext>
            </a:extLst>
          </p:cNvPr>
          <p:cNvGrpSpPr/>
          <p:nvPr/>
        </p:nvGrpSpPr>
        <p:grpSpPr>
          <a:xfrm>
            <a:off x="14892012" y="6539027"/>
            <a:ext cx="5112295" cy="914400"/>
            <a:chOff x="3966239" y="4908885"/>
            <a:chExt cx="5112295" cy="914400"/>
          </a:xfrm>
        </p:grpSpPr>
        <p:pic>
          <p:nvPicPr>
            <p:cNvPr id="29" name="Graphic 28" descr="Checkbox Checked with solid fill">
              <a:extLst>
                <a:ext uri="{FF2B5EF4-FFF2-40B4-BE49-F238E27FC236}">
                  <a16:creationId xmlns:a16="http://schemas.microsoft.com/office/drawing/2014/main" id="{60929DB0-ED0A-1A21-0E30-A1C97901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6239" y="4908885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FBEFA2-08B0-9B7A-F0F2-A3225A59350D}"/>
                </a:ext>
              </a:extLst>
            </p:cNvPr>
            <p:cNvSpPr txBox="1"/>
            <p:nvPr/>
          </p:nvSpPr>
          <p:spPr>
            <a:xfrm>
              <a:off x="4880639" y="5042919"/>
              <a:ext cx="41978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Aptos" panose="020B0004020202020204" pitchFamily="34" charset="0"/>
                </a:rPr>
                <a:t>Feature1_Test2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C237C64-4625-9D35-7BFA-9E7651E98F41}"/>
              </a:ext>
            </a:extLst>
          </p:cNvPr>
          <p:cNvSpPr txBox="1"/>
          <p:nvPr/>
        </p:nvSpPr>
        <p:spPr>
          <a:xfrm>
            <a:off x="14666829" y="5207600"/>
            <a:ext cx="4197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" panose="020B0004020202020204" pitchFamily="34" charset="0"/>
              </a:rPr>
              <a:t>PlaylistFeature1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61276DE-50FC-F8D4-60F9-3D739D7217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802045" y="3827078"/>
            <a:ext cx="1094332" cy="1094332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B6A393F3-5B39-6D7A-3103-ED851A5DA975}"/>
              </a:ext>
            </a:extLst>
          </p:cNvPr>
          <p:cNvSpPr/>
          <p:nvPr/>
        </p:nvSpPr>
        <p:spPr>
          <a:xfrm>
            <a:off x="10205884" y="6996226"/>
            <a:ext cx="3834581" cy="14103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3D8F23-9D3F-A02B-BE02-DCA14172285A}"/>
              </a:ext>
            </a:extLst>
          </p:cNvPr>
          <p:cNvSpPr txBox="1"/>
          <p:nvPr/>
        </p:nvSpPr>
        <p:spPr>
          <a:xfrm>
            <a:off x="2541891" y="2978521"/>
            <a:ext cx="793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Typical Test Explorer Organization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4968D5-AD73-12D7-071B-59924A9D1165}"/>
              </a:ext>
            </a:extLst>
          </p:cNvPr>
          <p:cNvSpPr txBox="1"/>
          <p:nvPr/>
        </p:nvSpPr>
        <p:spPr>
          <a:xfrm>
            <a:off x="15598209" y="3064394"/>
            <a:ext cx="461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Visual Studio Playlist</a:t>
            </a:r>
          </a:p>
        </p:txBody>
      </p:sp>
      <p:pic>
        <p:nvPicPr>
          <p:cNvPr id="49" name="Image 59" descr=" ">
            <a:extLst>
              <a:ext uri="{FF2B5EF4-FFF2-40B4-BE49-F238E27FC236}">
                <a16:creationId xmlns:a16="http://schemas.microsoft.com/office/drawing/2014/main" id="{76EE0EAE-50F5-0386-F85D-D9928A4E6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66830" y="10565248"/>
            <a:ext cx="1289450" cy="1031750"/>
          </a:xfrm>
          <a:prstGeom prst="rect">
            <a:avLst/>
          </a:prstGeom>
        </p:spPr>
      </p:pic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1417116E-D8B9-C14F-08C5-C4980A4898A2}"/>
              </a:ext>
            </a:extLst>
          </p:cNvPr>
          <p:cNvSpPr txBox="1">
            <a:spLocks/>
          </p:cNvSpPr>
          <p:nvPr/>
        </p:nvSpPr>
        <p:spPr>
          <a:xfrm>
            <a:off x="7812093" y="944377"/>
            <a:ext cx="8762986" cy="5420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/>
              <a:t>Visual Studio Playlist Files</a:t>
            </a:r>
          </a:p>
        </p:txBody>
      </p:sp>
    </p:spTree>
    <p:extLst>
      <p:ext uri="{BB962C8B-B14F-4D97-AF65-F5344CB8AC3E}">
        <p14:creationId xmlns:p14="http://schemas.microsoft.com/office/powerpoint/2010/main" val="136353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D9543-B80B-76AF-FE3F-AF9AAF4FB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37E4C-228D-9BC9-EB3E-6E378823ED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7441" y="4306094"/>
            <a:ext cx="14881360" cy="5103812"/>
          </a:xfrm>
        </p:spPr>
        <p:txBody>
          <a:bodyPr/>
          <a:lstStyle/>
          <a:p>
            <a:r>
              <a:rPr lang="en-US" b="1" dirty="0"/>
              <a:t>What Are TRX Files?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8D130-5C79-4B17-BE05-43676A1365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34468" y="327869"/>
            <a:ext cx="7257863" cy="773041"/>
          </a:xfrm>
        </p:spPr>
        <p:txBody>
          <a:bodyPr/>
          <a:lstStyle/>
          <a:p>
            <a:pPr algn="ctr"/>
            <a:r>
              <a:rPr lang="en-US" sz="5400" dirty="0"/>
              <a:t>The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5CB46-66AE-5FA2-F3D3-ADA195F6F8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3899" y="2471721"/>
            <a:ext cx="3031445" cy="1294969"/>
          </a:xfrm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r>
              <a:rPr lang="en-US" sz="4400" dirty="0"/>
              <a:t>CI Pipeline runs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7328-BA48-4B3F-7F5C-FE4D705369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33959" y="11163549"/>
            <a:ext cx="6484562" cy="1513372"/>
          </a:xfrm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r>
              <a:rPr lang="en-US" sz="4400" dirty="0"/>
              <a:t>Playlist gets uploaded as a build artifact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AABA8-B644-C55E-B74D-5F57607033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32428" y="8781978"/>
            <a:ext cx="4517006" cy="1863411"/>
          </a:xfrm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r>
              <a:rPr lang="en-US" sz="4400" dirty="0"/>
              <a:t>Now you can focus only the failed tests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424138-3CED-E7DB-9A7A-BA6AD6A82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23070" y="8233149"/>
            <a:ext cx="8225640" cy="635000"/>
          </a:xfr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r>
              <a:rPr lang="en-US" sz="4400" b="1" dirty="0"/>
              <a:t>Tool converts TRX -&gt; Playlist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D8F5FE-C09C-7AE8-2860-E30F1E072F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57911" y="3766690"/>
            <a:ext cx="5466038" cy="1338710"/>
          </a:xfrm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sz="4400" dirty="0"/>
              <a:t>Download &amp; Open in Visual Studio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6A3921E-30D4-6ABB-5149-94697FCAA85C}"/>
              </a:ext>
            </a:extLst>
          </p:cNvPr>
          <p:cNvSpPr txBox="1">
            <a:spLocks/>
          </p:cNvSpPr>
          <p:nvPr/>
        </p:nvSpPr>
        <p:spPr>
          <a:xfrm>
            <a:off x="3130038" y="5409894"/>
            <a:ext cx="4811708" cy="129497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/>
              <a:t>.NET generates a TRX file</a:t>
            </a:r>
          </a:p>
        </p:txBody>
      </p:sp>
      <p:pic>
        <p:nvPicPr>
          <p:cNvPr id="49" name="Picture 48" descr="A purple and pink ribbon&#10;&#10;AI-generated content may be incorrect.">
            <a:extLst>
              <a:ext uri="{FF2B5EF4-FFF2-40B4-BE49-F238E27FC236}">
                <a16:creationId xmlns:a16="http://schemas.microsoft.com/office/drawing/2014/main" id="{851C90EF-8057-3DD3-1A38-093F927A7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025" y="4675811"/>
            <a:ext cx="1335847" cy="1335847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CE80DDAE-E50C-2C3D-5585-E5FE9809A8CA}"/>
              </a:ext>
            </a:extLst>
          </p:cNvPr>
          <p:cNvSpPr/>
          <p:nvPr/>
        </p:nvSpPr>
        <p:spPr>
          <a:xfrm rot="5400000">
            <a:off x="4888405" y="4186972"/>
            <a:ext cx="1294971" cy="802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C6349F1F-FDE7-CDC8-797B-27F80FB5397D}"/>
              </a:ext>
            </a:extLst>
          </p:cNvPr>
          <p:cNvSpPr/>
          <p:nvPr/>
        </p:nvSpPr>
        <p:spPr>
          <a:xfrm rot="5400000">
            <a:off x="4754955" y="9677220"/>
            <a:ext cx="1561873" cy="802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Image 50" descr=" ">
            <a:extLst>
              <a:ext uri="{FF2B5EF4-FFF2-40B4-BE49-F238E27FC236}">
                <a16:creationId xmlns:a16="http://schemas.microsoft.com/office/drawing/2014/main" id="{0CD7F5FC-4401-5318-3CF3-75F751CC9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28246" y="10127230"/>
            <a:ext cx="1115601" cy="103631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B36A15-5EC3-371D-9C82-51C57AEAFF55}"/>
              </a:ext>
            </a:extLst>
          </p:cNvPr>
          <p:cNvCxnSpPr/>
          <p:nvPr/>
        </p:nvCxnSpPr>
        <p:spPr>
          <a:xfrm>
            <a:off x="11963400" y="1584960"/>
            <a:ext cx="230187" cy="1088136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8FC4CCBA-C973-0BA7-B7FF-21A1A005B94E}"/>
              </a:ext>
            </a:extLst>
          </p:cNvPr>
          <p:cNvSpPr/>
          <p:nvPr/>
        </p:nvSpPr>
        <p:spPr>
          <a:xfrm rot="18991083">
            <a:off x="8058933" y="7921425"/>
            <a:ext cx="8184084" cy="802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6AA1ADD2-0AE1-397B-0100-01E0473D262B}"/>
              </a:ext>
            </a:extLst>
          </p:cNvPr>
          <p:cNvSpPr/>
          <p:nvPr/>
        </p:nvSpPr>
        <p:spPr>
          <a:xfrm rot="5400000">
            <a:off x="16133693" y="6552044"/>
            <a:ext cx="3314475" cy="802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BC403B98-85A6-3659-AF33-E31B503B3462}"/>
              </a:ext>
            </a:extLst>
          </p:cNvPr>
          <p:cNvSpPr/>
          <p:nvPr/>
        </p:nvSpPr>
        <p:spPr>
          <a:xfrm rot="5400000">
            <a:off x="5036507" y="7067687"/>
            <a:ext cx="998769" cy="802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Image 59" descr=" ">
            <a:extLst>
              <a:ext uri="{FF2B5EF4-FFF2-40B4-BE49-F238E27FC236}">
                <a16:creationId xmlns:a16="http://schemas.microsoft.com/office/drawing/2014/main" id="{95419AB9-74C4-98BA-32DC-B3941E4D6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8841" y="6342125"/>
            <a:ext cx="1289450" cy="1031750"/>
          </a:xfrm>
          <a:prstGeom prst="rect">
            <a:avLst/>
          </a:prstGeom>
        </p:spPr>
      </p:pic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F6C271F6-35C7-211B-4AE6-7742D3710E36}"/>
              </a:ext>
            </a:extLst>
          </p:cNvPr>
          <p:cNvSpPr txBox="1">
            <a:spLocks/>
          </p:cNvSpPr>
          <p:nvPr/>
        </p:nvSpPr>
        <p:spPr>
          <a:xfrm>
            <a:off x="3716435" y="977190"/>
            <a:ext cx="36389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/>
              <a:t>CI Pipeline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57AEE7F8-4590-A4FC-07CE-AB76B56D3BCB}"/>
              </a:ext>
            </a:extLst>
          </p:cNvPr>
          <p:cNvSpPr txBox="1">
            <a:spLocks/>
          </p:cNvSpPr>
          <p:nvPr/>
        </p:nvSpPr>
        <p:spPr>
          <a:xfrm>
            <a:off x="15057910" y="975901"/>
            <a:ext cx="5466038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Local Debugging</a:t>
            </a:r>
          </a:p>
        </p:txBody>
      </p:sp>
      <p:sp>
        <p:nvSpPr>
          <p:cNvPr id="76" name="Speech Bubble: Oval 75">
            <a:extLst>
              <a:ext uri="{FF2B5EF4-FFF2-40B4-BE49-F238E27FC236}">
                <a16:creationId xmlns:a16="http://schemas.microsoft.com/office/drawing/2014/main" id="{01CC4CBF-3975-DAA7-30F7-359E7CB849F0}"/>
              </a:ext>
            </a:extLst>
          </p:cNvPr>
          <p:cNvSpPr/>
          <p:nvPr/>
        </p:nvSpPr>
        <p:spPr>
          <a:xfrm>
            <a:off x="7134076" y="4126697"/>
            <a:ext cx="3270892" cy="1158044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latin typeface="Poppins" panose="00000500000000000000" pitchFamily="2" charset="0"/>
                <a:cs typeface="Poppins" panose="00000500000000000000" pitchFamily="2" charset="0"/>
              </a:rPr>
              <a:t>Some Tests Fail</a:t>
            </a:r>
          </a:p>
        </p:txBody>
      </p:sp>
      <p:pic>
        <p:nvPicPr>
          <p:cNvPr id="70" name="Image 67" descr=" ">
            <a:extLst>
              <a:ext uri="{FF2B5EF4-FFF2-40B4-BE49-F238E27FC236}">
                <a16:creationId xmlns:a16="http://schemas.microsoft.com/office/drawing/2014/main" id="{2A949B12-9052-29BA-263B-51D653B9A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0631" y="4827281"/>
            <a:ext cx="741964" cy="6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3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5481F-65FF-A4A4-91C8-5A99AAF97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051D1-4CBC-40B5-0290-BC236F98A6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92696" y="5845816"/>
            <a:ext cx="21201781" cy="2024368"/>
          </a:xfrm>
        </p:spPr>
        <p:txBody>
          <a:bodyPr/>
          <a:lstStyle/>
          <a:p>
            <a:r>
              <a:rPr lang="en-US" dirty="0"/>
              <a:t>AI Amplifies Your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6695099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52F01250B3C4EA35319BECB5180E2" ma:contentTypeVersion="22" ma:contentTypeDescription="Create a new document." ma:contentTypeScope="" ma:versionID="96588bb72aa1f89cbba4d25d97eaf028">
  <xsd:schema xmlns:xsd="http://www.w3.org/2001/XMLSchema" xmlns:xs="http://www.w3.org/2001/XMLSchema" xmlns:p="http://schemas.microsoft.com/office/2006/metadata/properties" xmlns:ns1="http://schemas.microsoft.com/sharepoint/v3" xmlns:ns2="74c18777-103c-41e9-a015-2fe71723a707" xmlns:ns3="9db526e3-7318-4ba8-96a2-8e5be2712bf3" xmlns:ns4="230e9df3-be65-4c73-a93b-d1236ebd677e" targetNamespace="http://schemas.microsoft.com/office/2006/metadata/properties" ma:root="true" ma:fieldsID="f15e8688859909b215c574a0bc2ed038" ns1:_="" ns2:_="" ns3:_="" ns4:_="">
    <xsd:import namespace="http://schemas.microsoft.com/sharepoint/v3"/>
    <xsd:import namespace="74c18777-103c-41e9-a015-2fe71723a707"/>
    <xsd:import namespace="9db526e3-7318-4ba8-96a2-8e5be2712bf3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18777-103c-41e9-a015-2fe71723a7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526e3-7318-4ba8-96a2-8e5be2712b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41692f7-c488-49e5-831f-b89804a85714}" ma:internalName="TaxCatchAll" ma:showField="CatchAllData" ma:web="9db526e3-7318-4ba8-96a2-8e5be2712b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74c18777-103c-41e9-a015-2fe71723a707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F7B16A34-4DC9-408D-BB09-3A8D4E106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3D010E-C4B4-485D-8747-B24908B86D69}">
  <ds:schemaRefs>
    <ds:schemaRef ds:uri="230e9df3-be65-4c73-a93b-d1236ebd677e"/>
    <ds:schemaRef ds:uri="74c18777-103c-41e9-a015-2fe71723a707"/>
    <ds:schemaRef ds:uri="9db526e3-7318-4ba8-96a2-8e5be2712b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29EBB6-9BE6-4823-87B7-48129F90C0A4}">
  <ds:schemaRefs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db526e3-7318-4ba8-96a2-8e5be2712bf3"/>
    <ds:schemaRef ds:uri="74c18777-103c-41e9-a015-2fe71723a707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2013</TotalTime>
  <Words>215</Words>
  <Application>Microsoft Office PowerPoint</Application>
  <PresentationFormat>Custom</PresentationFormat>
  <Paragraphs>59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Aptos</vt:lpstr>
      <vt:lpstr>Arial</vt:lpstr>
      <vt:lpstr>Calibri</vt:lpstr>
      <vt:lpstr>Poppins</vt:lpstr>
      <vt:lpstr>Segoe UI</vt:lpstr>
      <vt:lpstr>Segoe UI Variable Display</vt:lpstr>
      <vt:lpstr>Segoe UI Variable Display Semib</vt:lpstr>
      <vt:lpstr>Segoe UI Variable Display Semibold</vt:lpstr>
      <vt:lpstr>Segoe UI Variable Display Semil</vt:lpstr>
      <vt:lpstr>Segoe UI Variable Text Semibold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BenjaminMichaelis-DotNetConf2025</dc:title>
  <dc:subject>Transforming CI Failures into Focused Debugging with Visual Studio Playlists and AI</dc:subject>
  <dc:creator>Benjamin Michaelis</dc:creator>
  <cp:keywords>DotNetConf</cp:keywords>
  <cp:lastModifiedBy>Benjamin Michaelis</cp:lastModifiedBy>
  <cp:revision>18</cp:revision>
  <dcterms:created xsi:type="dcterms:W3CDTF">2025-05-28T19:55:54Z</dcterms:created>
  <dcterms:modified xsi:type="dcterms:W3CDTF">2025-11-13T20:45:34Z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0x010100E0052F01250B3C4EA35319BECB5180E2</vt:lpwstr>
  </property>
  <property fmtid="{D5CDD505-2E9C-101B-9397-08002B2CF9AE}" pid="3" name="MediaServiceImageTags">
    <vt:lpwstr/>
  </property>
</Properties>
</file>